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197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15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270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374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703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08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63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73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68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33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50CA-0041-41A4-9CBF-4F9F5D1BA5F9}" type="datetimeFigureOut">
              <a:rPr lang="sl-SI" smtClean="0"/>
              <a:t>29. 01. 2018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BA3BD-767F-4FAF-A515-F63243ABE7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3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520701"/>
            <a:ext cx="9753600" cy="609599"/>
          </a:xfrm>
        </p:spPr>
        <p:txBody>
          <a:bodyPr>
            <a:noAutofit/>
          </a:bodyPr>
          <a:lstStyle/>
          <a:p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Najboljši ponaredki Velike oktobrske socialistične revolucije</a:t>
            </a:r>
            <a:endParaRPr lang="sl-S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31900"/>
            <a:ext cx="814425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0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8400" y="97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01600"/>
            <a:ext cx="11506200" cy="645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304800"/>
            <a:ext cx="113411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OKTOBER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oktober,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tajna seja CK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boljševikov; izglasovan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sklep o pripravi oborožene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vstaje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– 13. oktober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kongres sovjetov severnih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pokrajin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potrdi zahtevo za prenos oblasti na sovjete;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oktober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Petrograjskem sovjetu ustanovljen Vojni revolucionarni komite (VRK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oktober,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konferenca petrograjske garnizije (200,000 vojakov) pod vplivom Trockega podpre VRK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oktober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zjutraj, napad vladnih sil na „</a:t>
            </a:r>
            <a:r>
              <a:rPr lang="sl-S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Rabočij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put“;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oktober: zjutraj revolucionarji zavzamejo mostove, telegraf, državno banko, železniške postaje; objavljen razglas „Državljanom Rusije“ o padcu Začasne vlade </a:t>
            </a:r>
            <a:r>
              <a:rPr lang="sl-SI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prevzemu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oblasti </a:t>
            </a:r>
            <a:r>
              <a:rPr lang="sl-SI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strani VRK;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obkoljevanje Zimskega dvorca (8000 vojakov, 5000 rdečih gardistov, 7000 mornarjev); 22.40 začne se II. kongres sovjetov (300 – 390 delegatov od 650 – 690 za boljševike; 505 zavezanih prenosu vse oblasti na sovjete); splošni napad na Zimski dvorec ob polnoči;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 oktober: 2.20: aretacija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ačasne vlade; zgodaj zjutraj kongres prevzame državno oblast; zvečer potrjena „Odlok o miru“ in „Odlok o zemlji“; imenovana sovjetska vlada z Leninom na čelu. 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0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7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5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619" y="187890"/>
            <a:ext cx="1119826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i="0" u="none" strike="noStrike" baseline="0" dirty="0" smtClean="0">
                <a:latin typeface="Times New Roman" panose="02020603050405020304" pitchFamily="18" charset="0"/>
              </a:rPr>
              <a:t>JANUAR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9.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januar, XII</a:t>
            </a: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. obletnica »krvave nedelje«; stavka (150,000 udeležencev) in delavske demonstracije;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Moskva, stavka (30,000 udeležencev);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b="0" i="0" u="none" strike="noStrike" baseline="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</a:pPr>
            <a:r>
              <a:rPr lang="sl-SI" sz="2000" b="1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FEBRUAR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14.</a:t>
            </a:r>
            <a:r>
              <a:rPr lang="sl-SI" sz="2000" b="0" i="0" u="none" strike="noStrik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februar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 stavka (100,000 udeležencev iz 60. tovarn);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18.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februar,</a:t>
            </a: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 stavka v Putilovi tovarni, ki jo uprava zapre; 30,000 delavcev se odpravi na ceste;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23.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februar,</a:t>
            </a: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 ženske manifestacije ob 8. marcu,</a:t>
            </a:r>
            <a:r>
              <a:rPr lang="sl-SI" sz="2000" b="0" i="0" u="none" strike="noStrik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90,000 udelež., spopadi s policijo; vojska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zaščiti</a:t>
            </a: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 civiliste;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25.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februar,</a:t>
            </a: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 stavka več kot polovica vsega delavstva; 240,000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demonstrantov</a:t>
            </a: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; zahteve po kruhu, koncu vojne in odstopu carja;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26. – 27.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februar,</a:t>
            </a: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 stavka 400,000 delavcev; upor petrograjske vojne garnizije (150,000 vojakov); stavke in demonstracije v Moskvi;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b="0" i="0" u="none" strike="noStrike" baseline="0" dirty="0" smtClean="0">
                <a:latin typeface="Times New Roman" charset="0"/>
                <a:ea typeface="Times New Roman" charset="0"/>
                <a:cs typeface="Times New Roman" charset="0"/>
              </a:rPr>
              <a:t>27. februar, prvo zasedanje sovjeta delavski odposlancev;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b="0" i="0" u="none" strike="noStrike" baseline="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dirty="0"/>
          </a:p>
          <a:p>
            <a:endParaRPr lang="sl-SI" b="0" i="0" u="none" strike="noStrike" baseline="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1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1" y="457199"/>
            <a:ext cx="888274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latin typeface="Times New Roman" charset="0"/>
                <a:ea typeface="Times New Roman" charset="0"/>
                <a:cs typeface="Times New Roman" charset="0"/>
              </a:rPr>
              <a:t>MAREC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. marec,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Petrograjski sovjet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izda “Ukaz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št.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1”; </a:t>
            </a:r>
            <a:endParaRPr lang="sl-SI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Izvršni komite petrograjskega sovjeta odobri sestavo Začasnega komiteja Državne  dume (Začasne vlade); prvi ministrski predsednik je knez Lvov, </a:t>
            </a:r>
            <a:r>
              <a:rPr lang="sl-SI" sz="2000" dirty="0" err="1">
                <a:latin typeface="Times New Roman" charset="0"/>
                <a:ea typeface="Times New Roman" charset="0"/>
                <a:cs typeface="Times New Roman" charset="0"/>
              </a:rPr>
              <a:t>Kerenski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je minister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za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pravosodje;</a:t>
            </a:r>
            <a:endParaRPr lang="sl-SI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Zmaga revolucije v Moskvi; prvo zasedanje moskovskega sovjeta delavskih odposlancev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. – 3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. marec,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Pskov, car Nikolaj II. se odpove prestolu v korist svojega brata Velikega kneza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Mihaila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, ki pa nasledstvo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zavrne; konec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dinastije Romanovih;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9. marec, Kazanska gubernija, prvi kmečki nemiri; </a:t>
            </a:r>
          </a:p>
        </p:txBody>
      </p:sp>
    </p:spTree>
    <p:extLst>
      <p:ext uri="{BB962C8B-B14F-4D97-AF65-F5344CB8AC3E}">
        <p14:creationId xmlns:p14="http://schemas.microsoft.com/office/powerpoint/2010/main" val="48275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629" y="7551"/>
            <a:ext cx="9731828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sl-SI" sz="2000" b="1" dirty="0">
                <a:latin typeface="Times New Roman" charset="0"/>
                <a:ea typeface="Times New Roman" charset="0"/>
                <a:cs typeface="Times New Roman" charset="0"/>
              </a:rPr>
              <a:t>APRIL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3. – 4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. april, Lenin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predstavi »Aprilske teze«;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6. – 20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. april, konference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boljševiške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stranke razpravljajo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o »Aprilskih tezah«,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nasprotovanja in zadržki;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18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. april,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zunanji minister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Miljukov zahodnim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zaveznikom sporoči, da se bo Rusija vojskovala do končne zmage;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21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. april,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velike demonstracije proti vojni in Začasni vladi;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24. – 29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. april, VII.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konferenca boljševiške stranke,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zastopa 80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– 100,000 članov, potrdi »Aprilske teze« in sprejme geslo »Vso oblast sovjetom!«; zavrne povezovanje s socialističnimi strankami; Lenin nastopi 30 krat; Stalin v uredništvu »Pravde« zamenja </a:t>
            </a:r>
            <a:r>
              <a:rPr lang="sl-SI" sz="2000" dirty="0" err="1" smtClean="0">
                <a:latin typeface="Times New Roman" charset="0"/>
                <a:ea typeface="Times New Roman" charset="0"/>
                <a:cs typeface="Times New Roman" charset="0"/>
              </a:rPr>
              <a:t>Kamenjeva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sl-SI" sz="2000" dirty="0" err="1" smtClean="0">
                <a:latin typeface="Times New Roman" charset="0"/>
                <a:ea typeface="Times New Roman" charset="0"/>
                <a:cs typeface="Times New Roman" charset="0"/>
              </a:rPr>
              <a:t>Sverdlov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postane sekretar; </a:t>
            </a:r>
            <a:endParaRPr lang="en-GB" sz="20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8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299" y="850111"/>
            <a:ext cx="10591801" cy="522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sl-SI" b="1" dirty="0">
                <a:latin typeface="Times New Roman" charset="0"/>
                <a:ea typeface="Times New Roman" charset="0"/>
                <a:cs typeface="Times New Roman" charset="0"/>
              </a:rPr>
              <a:t>MAJ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en-GB" sz="2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bisk evropskih socialistov, ki pri Petrograjskem sovjetu lobirajo za nadaljevanje vojne;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upori v francoski vojski, ki zajamejo 49 od 113 divizij;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2. – 3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. maj, 1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. koalicijska vlada s predsednikom knezom Lvovom,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ob podpori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etrograjskega sovjeta, 6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socialističnih ministrov (npr. Kerenski – vojni minister, Černov –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kmetijstvo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, Cereteli – pošta in telefon, Skobeljev – delo);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. – 12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. maj,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seruska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konferenca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menjševikov, zastopa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45,000 članov in izvoli Organizacijski komite; skupina menjševikov internacionalistov (J. Martov) volitve bojkotira in prične izdajati svoj časopis »Letučij listok«;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25. maj, III.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kongres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eserov, 400,000 </a:t>
            </a:r>
            <a:r>
              <a:rPr lang="mr-IN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 1 milijon članov, nastane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»levo krilo« (Kamkov, Spiridonova), ki vzpostavi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»Informacijski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biro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«;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-148902"/>
            <a:ext cx="105283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sl-SI" sz="2000" b="1" dirty="0" smtClean="0">
              <a:latin typeface="Times New Roman" charset="0"/>
              <a:ea typeface="Calibri" charset="0"/>
              <a:cs typeface="Times New Roman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 smtClean="0">
                <a:latin typeface="Times New Roman" charset="0"/>
                <a:ea typeface="Calibri" charset="0"/>
                <a:cs typeface="Times New Roman" charset="0"/>
              </a:rPr>
              <a:t>JUNIJ</a:t>
            </a: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3. – </a:t>
            </a:r>
            <a:r>
              <a:rPr lang="sl-SI" sz="2000" dirty="0" smtClean="0">
                <a:latin typeface="Times New Roman" charset="0"/>
                <a:ea typeface="Calibri" charset="0"/>
                <a:cs typeface="Times New Roman" charset="0"/>
              </a:rPr>
              <a:t>24. junij, I. </a:t>
            </a: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Vseruski kongres Sovjetov delavskih in vojaških odposlancev; 777 delegatov: 248 menjševikov, 235 eserov, 105 boljševikov, 73 izvenstrankarskih socialistov, 32 menjševikov internacionalistov; kongres podpre koalicijsko </a:t>
            </a:r>
            <a:r>
              <a:rPr lang="sl-SI" sz="2000" dirty="0" smtClean="0">
                <a:latin typeface="Times New Roman" charset="0"/>
                <a:ea typeface="Calibri" charset="0"/>
                <a:cs typeface="Times New Roman" charset="0"/>
              </a:rPr>
              <a:t>vlado in možnost </a:t>
            </a: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ofenzivnih vojaških operacij; 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18</a:t>
            </a:r>
            <a:r>
              <a:rPr lang="sl-SI" sz="2000" dirty="0" smtClean="0">
                <a:latin typeface="Times New Roman" charset="0"/>
                <a:ea typeface="Calibri" charset="0"/>
                <a:cs typeface="Times New Roman" charset="0"/>
              </a:rPr>
              <a:t>. junij, 400,000 demonstrantov, </a:t>
            </a: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boljševiška gesla: »Dol z desetimi kapitalističnimi ministri«, »Kruh, mir in svobodo«, »Vso oblast sovjetom!«, »Živela delavska kontrola«, »Dovolj je vojne«;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18. junij – 9. julij, </a:t>
            </a:r>
            <a:r>
              <a:rPr lang="sl-SI" sz="2000" dirty="0" smtClean="0">
                <a:latin typeface="Times New Roman" charset="0"/>
                <a:ea typeface="Calibri" charset="0"/>
                <a:cs typeface="Times New Roman" charset="0"/>
              </a:rPr>
              <a:t>propadla ruska ofenziva; </a:t>
            </a: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60,000 mrtvih v prvih desetih dneh, 170,000 dezerterjev (50,000 se jih zateče v Petrograd); 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20. junij, </a:t>
            </a:r>
            <a:r>
              <a:rPr lang="sl-SI" sz="2000" dirty="0" smtClean="0">
                <a:latin typeface="Times New Roman" charset="0"/>
                <a:ea typeface="Calibri" charset="0"/>
                <a:cs typeface="Times New Roman" charset="0"/>
              </a:rPr>
              <a:t>Petrograjski </a:t>
            </a: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sovjet s 472 </a:t>
            </a:r>
            <a:r>
              <a:rPr lang="sl-SI" sz="2000" dirty="0" smtClean="0">
                <a:latin typeface="Times New Roman" charset="0"/>
                <a:ea typeface="Calibri" charset="0"/>
                <a:cs typeface="Times New Roman" charset="0"/>
              </a:rPr>
              <a:t>glasovi </a:t>
            </a:r>
            <a:r>
              <a:rPr lang="sl-SI" sz="2000" dirty="0">
                <a:latin typeface="Times New Roman" charset="0"/>
                <a:ea typeface="Calibri" charset="0"/>
                <a:cs typeface="Times New Roman" charset="0"/>
              </a:rPr>
              <a:t>proti 271 in 39 vzdržanimi podpre ofenzivo;</a:t>
            </a:r>
            <a:endParaRPr lang="en-GB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300" y="152399"/>
            <a:ext cx="105029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sl-SI" sz="1400" b="1" dirty="0" smtClean="0">
              <a:latin typeface="Times New Roman" charset="0"/>
              <a:ea typeface="Calibri" charset="0"/>
              <a:cs typeface="Times New Roman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sl-SI" sz="2000" b="1" dirty="0" smtClean="0">
                <a:latin typeface="Times New Roman" charset="0"/>
                <a:ea typeface="Times New Roman" charset="0"/>
                <a:cs typeface="Times New Roman" charset="0"/>
              </a:rPr>
              <a:t>JULIJ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4.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julij, velike demonstracije; 500,000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udeležencev;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5.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julij, lojalnimi regimenti,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oddelki s fronte in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kozaki po naročilu Začasne vlade napravijo red;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6. julij,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aretiranih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800 boljševikov, tudi Trocki;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Lenin pobegne;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7. julij,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odstopi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knez Lvov, Kerenski postane predsednik Začasne vlade;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12. julij, obnovitev smrtne kazni na fronti;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24. julij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2. koalicijska vlada pod Kerenskim, ki je hkrati tudi vojni minister;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socialistični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ministri (npr. Černov –  kmetijstvo, Avksentjev -  notranje zadeve); 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26. julij – 3.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avgust, VI.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kongres boljševiške stranke,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zastopa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240,000 članov;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stranka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kljub nasprotovanjem izglasuje umik gesla »Vso oblast sovjetom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!«;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stranka sprejme oceno, da je mirni razvoj revolucije mimo in da se je potrebno pripraviti na oboroženo vstajo;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sprejem 4000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članske socialdemokratske skupine »vmesnih« (</a:t>
            </a:r>
            <a:r>
              <a:rPr lang="sl-SI" sz="2000" i="1" dirty="0">
                <a:latin typeface="Times New Roman" charset="0"/>
                <a:ea typeface="Times New Roman" charset="0"/>
                <a:cs typeface="Times New Roman" charset="0"/>
              </a:rPr>
              <a:t>mežrajoncy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), med njimi tudi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Trockega, izvoljen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v CK; </a:t>
            </a:r>
            <a:endParaRPr lang="en-GB" sz="20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0" y="215300"/>
            <a:ext cx="1047750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sl-SI" sz="2000" b="1" dirty="0">
                <a:latin typeface="Times New Roman" charset="0"/>
                <a:ea typeface="Times New Roman" charset="0"/>
                <a:cs typeface="Times New Roman" charset="0"/>
              </a:rPr>
              <a:t>AVGUST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12. avgust, Moskva, Kerenski organizira Državno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konferenco; zastopane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vojaške elite,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industrialci, sovjeti; velika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stavka;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16. avgust,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upor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v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nemški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mornarici;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19.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avgust,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»Izvestja Vseruskega sovjeta kmečkih odposlancev« objavijo »Kmečko naročilo o zemlji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«, ki zahteva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odpravo zasebne lastnine nad zemljo in njeno socializacijo pod nadzorom samoupravnih ustanov in države;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26. – 31. avgust,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ponesrečeni puč generala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Kornilova;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porast kmečkega uporništva, ki vključuje zaseganje veleposestniške zemlje;</a:t>
            </a:r>
            <a:endParaRPr lang="en-GB" sz="20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317500"/>
            <a:ext cx="11137900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sl-SI" sz="2000" b="1" dirty="0">
                <a:latin typeface="Times New Roman" charset="0"/>
                <a:ea typeface="Times New Roman" charset="0"/>
                <a:cs typeface="Times New Roman" charset="0"/>
              </a:rPr>
              <a:t>SEPTEMBER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kmečke vstaje proti veleposestnikom v Tambovski, Kaluški, Rjazanski, Orlovski idr. guberniji;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Ministrstvo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za notranje zadeve poroča, da tovarniški komiteji mesta Šuje (Ivanovska oblast) prevzemajo neposredni nadzor nad upravljanjem tovarn;  </a:t>
            </a:r>
            <a:endParaRPr lang="en-GB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. – 3.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september, Finska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, Lenin napiše članek »O kompromisih«, kjer dopusti možnost sestave izključno socialistične vlade, brez meščanskih strank, ki bi bila odgovorna sovjetom, boljševiki pa bi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se do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nje obnašali kot konstruktivna opozicija; </a:t>
            </a:r>
            <a:endParaRPr lang="sl-SI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14. – 22.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september, </a:t>
            </a:r>
            <a:r>
              <a:rPr lang="sl-SI" sz="2000" dirty="0">
                <a:latin typeface="Times New Roman" charset="0"/>
                <a:ea typeface="Times New Roman" charset="0"/>
                <a:cs typeface="Times New Roman" charset="0"/>
              </a:rPr>
              <a:t>Demokratična </a:t>
            </a: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konferenca zavrne boljševiški predlog o izključno socialistični vladi;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16. september, CK boljševikov prejme Leninovo zahtevo o pripravi oborožene vstaje;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sl-SI" sz="2000" dirty="0" smtClean="0">
                <a:latin typeface="Times New Roman" charset="0"/>
                <a:ea typeface="Times New Roman" charset="0"/>
                <a:cs typeface="Times New Roman" charset="0"/>
              </a:rPr>
              <a:t>25. september, Trocki postane predsednik Petrograjskega sovjeta;</a:t>
            </a:r>
            <a:r>
              <a:rPr lang="en-GB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sl-SI" sz="2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1230</Words>
  <Application>Microsoft Office PowerPoint</Application>
  <PresentationFormat>Širokozaslonsko</PresentationFormat>
  <Paragraphs>68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 Theme</vt:lpstr>
      <vt:lpstr>Najboljši ponaredki Velike oktobrske socialistične revolucije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Jurij Hadalin</cp:lastModifiedBy>
  <cp:revision>55</cp:revision>
  <dcterms:created xsi:type="dcterms:W3CDTF">2017-12-19T12:09:03Z</dcterms:created>
  <dcterms:modified xsi:type="dcterms:W3CDTF">2018-01-29T10:56:06Z</dcterms:modified>
</cp:coreProperties>
</file>