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57" r:id="rId18"/>
    <p:sldId id="279" r:id="rId19"/>
    <p:sldId id="274" r:id="rId20"/>
    <p:sldId id="280" r:id="rId21"/>
    <p:sldId id="275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07" autoAdjust="0"/>
  </p:normalViewPr>
  <p:slideViewPr>
    <p:cSldViewPr snapToGrid="0" snapToObjects="1">
      <p:cViewPr varScale="1">
        <p:scale>
          <a:sx n="76" d="100"/>
          <a:sy n="76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Avstrija (1880)</c:v>
                </c:pt>
                <c:pt idx="1">
                  <c:v>Kranjska (1880)</c:v>
                </c:pt>
                <c:pt idx="2">
                  <c:v>okraj Novo mesto (1880)</c:v>
                </c:pt>
                <c:pt idx="3">
                  <c:v>občina Bela Cerkev (1869)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32.0482600511442</c:v>
                </c:pt>
                <c:pt idx="1">
                  <c:v>31.40471653613663</c:v>
                </c:pt>
                <c:pt idx="2">
                  <c:v>31.8284472931409</c:v>
                </c:pt>
                <c:pt idx="3">
                  <c:v>30.47910295616717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15-59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Avstrija (1880)</c:v>
                </c:pt>
                <c:pt idx="1">
                  <c:v>Kranjska (1880)</c:v>
                </c:pt>
                <c:pt idx="2">
                  <c:v>okraj Novo mesto (1880)</c:v>
                </c:pt>
                <c:pt idx="3">
                  <c:v>občina Bela Cerkev (1869)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59.69621093218687</c:v>
                </c:pt>
                <c:pt idx="1">
                  <c:v>58.0264024619579</c:v>
                </c:pt>
                <c:pt idx="2">
                  <c:v>58.21521519368507</c:v>
                </c:pt>
                <c:pt idx="3">
                  <c:v>58.81753312945973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Avstrija (1880)</c:v>
                </c:pt>
                <c:pt idx="1">
                  <c:v>Kranjska (1880)</c:v>
                </c:pt>
                <c:pt idx="2">
                  <c:v>okraj Novo mesto (1880)</c:v>
                </c:pt>
                <c:pt idx="3">
                  <c:v>občina Bela Cerkev (1869)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8.25552901666892</c:v>
                </c:pt>
                <c:pt idx="1">
                  <c:v>10.56888100190548</c:v>
                </c:pt>
                <c:pt idx="2">
                  <c:v>9.956337513174027</c:v>
                </c:pt>
                <c:pt idx="3">
                  <c:v>10.70336391437309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8084776"/>
        <c:axId val="-2118087848"/>
      </c:barChart>
      <c:catAx>
        <c:axId val="-21180847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087848"/>
        <c:crosses val="autoZero"/>
        <c:auto val="1"/>
        <c:lblAlgn val="ctr"/>
        <c:lblOffset val="100"/>
        <c:noMultiLvlLbl val="0"/>
      </c:catAx>
      <c:valAx>
        <c:axId val="-2118087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8084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stalno odsoten</c:v>
                </c:pt>
              </c:strCache>
            </c:strRef>
          </c:tx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Dolenje Kronovo</c:v>
                  </c:pt>
                  <c:pt idx="1">
                    <c:v>Družinska vas</c:v>
                  </c:pt>
                  <c:pt idx="2">
                    <c:v>Strelac</c:v>
                  </c:pt>
                  <c:pt idx="3">
                    <c:v>Bela Cerkev</c:v>
                  </c:pt>
                  <c:pt idx="4">
                    <c:v>Dolina</c:v>
                  </c:pt>
                  <c:pt idx="5">
                    <c:v>Draga</c:v>
                  </c:pt>
                  <c:pt idx="6">
                    <c:v>Hrib</c:v>
                  </c:pt>
                  <c:pt idx="7">
                    <c:v>Vinji Vrh</c:v>
                  </c:pt>
                  <c:pt idx="8">
                    <c:v>Ruhna vas</c:v>
                  </c:pt>
                  <c:pt idx="9">
                    <c:v>Stranje pri Škocjanu</c:v>
                  </c:pt>
                  <c:pt idx="10">
                    <c:v>Tomažja vas</c:v>
                  </c:pt>
                </c:lvl>
                <c:lvl>
                  <c:pt idx="0">
                    <c:v>Družinska vas</c:v>
                  </c:pt>
                  <c:pt idx="3">
                    <c:v>Bela Cerkev</c:v>
                  </c:pt>
                  <c:pt idx="8">
                    <c:v>Tomažja vas</c:v>
                  </c:pt>
                </c:lvl>
              </c:multiLvlStrCache>
            </c:multiLvl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27.0</c:v>
                </c:pt>
                <c:pt idx="1">
                  <c:v>25.0</c:v>
                </c:pt>
                <c:pt idx="2">
                  <c:v>12.0</c:v>
                </c:pt>
                <c:pt idx="3">
                  <c:v>24.0</c:v>
                </c:pt>
                <c:pt idx="4">
                  <c:v>4.0</c:v>
                </c:pt>
                <c:pt idx="5">
                  <c:v>16.0</c:v>
                </c:pt>
                <c:pt idx="7">
                  <c:v>22.0</c:v>
                </c:pt>
                <c:pt idx="8">
                  <c:v>7.0</c:v>
                </c:pt>
                <c:pt idx="9">
                  <c:v>3.0</c:v>
                </c:pt>
                <c:pt idx="10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stalno prisoten</c:v>
                </c:pt>
              </c:strCache>
            </c:strRef>
          </c:tx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Dolenje Kronovo</c:v>
                  </c:pt>
                  <c:pt idx="1">
                    <c:v>Družinska vas</c:v>
                  </c:pt>
                  <c:pt idx="2">
                    <c:v>Strelac</c:v>
                  </c:pt>
                  <c:pt idx="3">
                    <c:v>Bela Cerkev</c:v>
                  </c:pt>
                  <c:pt idx="4">
                    <c:v>Dolina</c:v>
                  </c:pt>
                  <c:pt idx="5">
                    <c:v>Draga</c:v>
                  </c:pt>
                  <c:pt idx="6">
                    <c:v>Hrib</c:v>
                  </c:pt>
                  <c:pt idx="7">
                    <c:v>Vinji Vrh</c:v>
                  </c:pt>
                  <c:pt idx="8">
                    <c:v>Ruhna vas</c:v>
                  </c:pt>
                  <c:pt idx="9">
                    <c:v>Stranje pri Škocjanu</c:v>
                  </c:pt>
                  <c:pt idx="10">
                    <c:v>Tomažja vas</c:v>
                  </c:pt>
                </c:lvl>
                <c:lvl>
                  <c:pt idx="0">
                    <c:v>Družinska vas</c:v>
                  </c:pt>
                  <c:pt idx="3">
                    <c:v>Bela Cerkev</c:v>
                  </c:pt>
                  <c:pt idx="8">
                    <c:v>Tomažja vas</c:v>
                  </c:pt>
                </c:lvl>
              </c:multiLvlStrCache>
            </c:multiLvl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112.0</c:v>
                </c:pt>
                <c:pt idx="1">
                  <c:v>171.0</c:v>
                </c:pt>
                <c:pt idx="2">
                  <c:v>139.0</c:v>
                </c:pt>
                <c:pt idx="3">
                  <c:v>103.0</c:v>
                </c:pt>
                <c:pt idx="4">
                  <c:v>15.0</c:v>
                </c:pt>
                <c:pt idx="5">
                  <c:v>42.0</c:v>
                </c:pt>
                <c:pt idx="6">
                  <c:v>10.0</c:v>
                </c:pt>
                <c:pt idx="7">
                  <c:v>142.0</c:v>
                </c:pt>
                <c:pt idx="8">
                  <c:v>32.0</c:v>
                </c:pt>
                <c:pt idx="9">
                  <c:v>30.0</c:v>
                </c:pt>
                <c:pt idx="10">
                  <c:v>161.0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začasno odsoten</c:v>
                </c:pt>
              </c:strCache>
            </c:strRef>
          </c:tx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Dolenje Kronovo</c:v>
                  </c:pt>
                  <c:pt idx="1">
                    <c:v>Družinska vas</c:v>
                  </c:pt>
                  <c:pt idx="2">
                    <c:v>Strelac</c:v>
                  </c:pt>
                  <c:pt idx="3">
                    <c:v>Bela Cerkev</c:v>
                  </c:pt>
                  <c:pt idx="4">
                    <c:v>Dolina</c:v>
                  </c:pt>
                  <c:pt idx="5">
                    <c:v>Draga</c:v>
                  </c:pt>
                  <c:pt idx="6">
                    <c:v>Hrib</c:v>
                  </c:pt>
                  <c:pt idx="7">
                    <c:v>Vinji Vrh</c:v>
                  </c:pt>
                  <c:pt idx="8">
                    <c:v>Ruhna vas</c:v>
                  </c:pt>
                  <c:pt idx="9">
                    <c:v>Stranje pri Škocjanu</c:v>
                  </c:pt>
                  <c:pt idx="10">
                    <c:v>Tomažja vas</c:v>
                  </c:pt>
                </c:lvl>
                <c:lvl>
                  <c:pt idx="0">
                    <c:v>Družinska vas</c:v>
                  </c:pt>
                  <c:pt idx="3">
                    <c:v>Bela Cerkev</c:v>
                  </c:pt>
                  <c:pt idx="8">
                    <c:v>Tomažja vas</c:v>
                  </c:pt>
                </c:lvl>
              </c:multiLvlStrCache>
            </c:multiLvl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3.0</c:v>
                </c:pt>
                <c:pt idx="1">
                  <c:v>4.0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  <c:pt idx="7">
                  <c:v>3.0</c:v>
                </c:pt>
                <c:pt idx="10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začasno prisoten</c:v>
                </c:pt>
              </c:strCache>
            </c:strRef>
          </c:tx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Dolenje Kronovo</c:v>
                  </c:pt>
                  <c:pt idx="1">
                    <c:v>Družinska vas</c:v>
                  </c:pt>
                  <c:pt idx="2">
                    <c:v>Strelac</c:v>
                  </c:pt>
                  <c:pt idx="3">
                    <c:v>Bela Cerkev</c:v>
                  </c:pt>
                  <c:pt idx="4">
                    <c:v>Dolina</c:v>
                  </c:pt>
                  <c:pt idx="5">
                    <c:v>Draga</c:v>
                  </c:pt>
                  <c:pt idx="6">
                    <c:v>Hrib</c:v>
                  </c:pt>
                  <c:pt idx="7">
                    <c:v>Vinji Vrh</c:v>
                  </c:pt>
                  <c:pt idx="8">
                    <c:v>Ruhna vas</c:v>
                  </c:pt>
                  <c:pt idx="9">
                    <c:v>Stranje pri Škocjanu</c:v>
                  </c:pt>
                  <c:pt idx="10">
                    <c:v>Tomažja vas</c:v>
                  </c:pt>
                </c:lvl>
                <c:lvl>
                  <c:pt idx="0">
                    <c:v>Družinska vas</c:v>
                  </c:pt>
                  <c:pt idx="3">
                    <c:v>Bela Cerkev</c:v>
                  </c:pt>
                  <c:pt idx="8">
                    <c:v>Tomažja vas</c:v>
                  </c:pt>
                </c:lvl>
              </c:multiLvlStrCache>
            </c:multiLvl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3.0</c:v>
                </c:pt>
                <c:pt idx="1">
                  <c:v>6.0</c:v>
                </c:pt>
                <c:pt idx="2">
                  <c:v>7.0</c:v>
                </c:pt>
                <c:pt idx="3">
                  <c:v>5.0</c:v>
                </c:pt>
                <c:pt idx="4">
                  <c:v>1.0</c:v>
                </c:pt>
                <c:pt idx="6">
                  <c:v>1.0</c:v>
                </c:pt>
                <c:pt idx="1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neznano</c:v>
                </c:pt>
              </c:strCache>
            </c:strRef>
          </c:tx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Dolenje Kronovo</c:v>
                  </c:pt>
                  <c:pt idx="1">
                    <c:v>Družinska vas</c:v>
                  </c:pt>
                  <c:pt idx="2">
                    <c:v>Strelac</c:v>
                  </c:pt>
                  <c:pt idx="3">
                    <c:v>Bela Cerkev</c:v>
                  </c:pt>
                  <c:pt idx="4">
                    <c:v>Dolina</c:v>
                  </c:pt>
                  <c:pt idx="5">
                    <c:v>Draga</c:v>
                  </c:pt>
                  <c:pt idx="6">
                    <c:v>Hrib</c:v>
                  </c:pt>
                  <c:pt idx="7">
                    <c:v>Vinji Vrh</c:v>
                  </c:pt>
                  <c:pt idx="8">
                    <c:v>Ruhna vas</c:v>
                  </c:pt>
                  <c:pt idx="9">
                    <c:v>Stranje pri Škocjanu</c:v>
                  </c:pt>
                  <c:pt idx="10">
                    <c:v>Tomažja vas</c:v>
                  </c:pt>
                </c:lvl>
                <c:lvl>
                  <c:pt idx="0">
                    <c:v>Družinska vas</c:v>
                  </c:pt>
                  <c:pt idx="3">
                    <c:v>Bela Cerkev</c:v>
                  </c:pt>
                  <c:pt idx="8">
                    <c:v>Tomažja vas</c:v>
                  </c:pt>
                </c:lvl>
              </c:multiLvlStrCache>
            </c:multiLvlStrRef>
          </c:cat>
          <c:val>
            <c:numRef>
              <c:f>Sheet1!$G$2:$G$12</c:f>
              <c:numCache>
                <c:formatCode>General</c:formatCode>
                <c:ptCount val="11"/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723848"/>
        <c:axId val="-2114720792"/>
      </c:barChart>
      <c:catAx>
        <c:axId val="-2114723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720792"/>
        <c:crosses val="autoZero"/>
        <c:auto val="1"/>
        <c:lblAlgn val="ctr"/>
        <c:lblOffset val="100"/>
        <c:noMultiLvlLbl val="0"/>
      </c:catAx>
      <c:valAx>
        <c:axId val="-2114720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723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Družinska vas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površina</c:v>
                </c:pt>
                <c:pt idx="1">
                  <c:v>popisani prebivalci</c:v>
                </c:pt>
                <c:pt idx="2">
                  <c:v>prisotni prebivalci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50.8364312267658</c:v>
                </c:pt>
                <c:pt idx="1">
                  <c:v>44.56048738033072</c:v>
                </c:pt>
                <c:pt idx="2">
                  <c:v>44.64831804281345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Bela Cerkev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površina</c:v>
                </c:pt>
                <c:pt idx="1">
                  <c:v>popisani prebivalci</c:v>
                </c:pt>
                <c:pt idx="2">
                  <c:v>prisotni prebivalci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30.66914498141264</c:v>
                </c:pt>
                <c:pt idx="1">
                  <c:v>34.029590948651</c:v>
                </c:pt>
                <c:pt idx="2">
                  <c:v>32.5178389398573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Tomažja vas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površina</c:v>
                </c:pt>
                <c:pt idx="1">
                  <c:v>popisani prebivalci</c:v>
                </c:pt>
                <c:pt idx="2">
                  <c:v>prisotni prebivalci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18.49442379182156</c:v>
                </c:pt>
                <c:pt idx="1">
                  <c:v>21.40992167101827</c:v>
                </c:pt>
                <c:pt idx="2">
                  <c:v>22.83384301732925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671416"/>
        <c:axId val="-2114668360"/>
      </c:barChart>
      <c:catAx>
        <c:axId val="-2114671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668360"/>
        <c:crosses val="autoZero"/>
        <c:auto val="1"/>
        <c:lblAlgn val="ctr"/>
        <c:lblOffset val="100"/>
        <c:noMultiLvlLbl val="0"/>
      </c:catAx>
      <c:valAx>
        <c:axId val="-2114668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4671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polja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206.0</c:v>
                </c:pt>
                <c:pt idx="1">
                  <c:v>72.0</c:v>
                </c:pt>
                <c:pt idx="2">
                  <c:v>103.0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travniki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52.0</c:v>
                </c:pt>
                <c:pt idx="1">
                  <c:v>19.0</c:v>
                </c:pt>
                <c:pt idx="2">
                  <c:v>25.0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vrtovi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13.0</c:v>
                </c:pt>
                <c:pt idx="1">
                  <c:v>3.55</c:v>
                </c:pt>
                <c:pt idx="2">
                  <c:v>3.69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vinogradi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15.0</c:v>
                </c:pt>
                <c:pt idx="1">
                  <c:v>163.0</c:v>
                </c:pt>
                <c:pt idx="2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pašniki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32.0</c:v>
                </c:pt>
                <c:pt idx="1">
                  <c:v>17.0</c:v>
                </c:pt>
                <c:pt idx="2">
                  <c:v>6.01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gozdovi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Družinska vas</c:v>
                </c:pt>
                <c:pt idx="1">
                  <c:v>Bela Cerkev</c:v>
                </c:pt>
                <c:pt idx="2">
                  <c:v>Tomažja vas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196.0</c:v>
                </c:pt>
                <c:pt idx="1">
                  <c:v>32.0</c:v>
                </c:pt>
                <c:pt idx="2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618440"/>
        <c:axId val="-2114615304"/>
      </c:barChart>
      <c:catAx>
        <c:axId val="-21146184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615304"/>
        <c:crosses val="autoZero"/>
        <c:auto val="1"/>
        <c:lblAlgn val="ctr"/>
        <c:lblOffset val="100"/>
        <c:noMultiLvlLbl val="0"/>
      </c:catAx>
      <c:valAx>
        <c:axId val="-2114615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4618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moški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-10.91218760677824</c:v>
                </c:pt>
                <c:pt idx="1">
                  <c:v>-11.60729692413041</c:v>
                </c:pt>
                <c:pt idx="2">
                  <c:v>-10.14881415324605</c:v>
                </c:pt>
                <c:pt idx="3">
                  <c:v>-9.664255240215173</c:v>
                </c:pt>
                <c:pt idx="4">
                  <c:v>-8.8833028011679</c:v>
                </c:pt>
                <c:pt idx="5">
                  <c:v>-7.609704376363307</c:v>
                </c:pt>
                <c:pt idx="6">
                  <c:v>-7.022314867727377</c:v>
                </c:pt>
                <c:pt idx="7">
                  <c:v>-6.565908210153352</c:v>
                </c:pt>
                <c:pt idx="8">
                  <c:v>-5.983269279096155</c:v>
                </c:pt>
                <c:pt idx="9">
                  <c:v>-5.221993843288428</c:v>
                </c:pt>
                <c:pt idx="10">
                  <c:v>-4.377130423780171</c:v>
                </c:pt>
                <c:pt idx="11">
                  <c:v>-3.831100515659484</c:v>
                </c:pt>
                <c:pt idx="12">
                  <c:v>-3.293407224223657</c:v>
                </c:pt>
                <c:pt idx="13">
                  <c:v>-2.268548671746827</c:v>
                </c:pt>
                <c:pt idx="14">
                  <c:v>-1.455257184162609</c:v>
                </c:pt>
                <c:pt idx="15">
                  <c:v>-0.723788387832347</c:v>
                </c:pt>
                <c:pt idx="16">
                  <c:v>-0.322420036642295</c:v>
                </c:pt>
                <c:pt idx="17">
                  <c:v>-0.109300253786206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ženske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10.52178215295107</c:v>
                </c:pt>
                <c:pt idx="1">
                  <c:v>11.22724852837252</c:v>
                </c:pt>
                <c:pt idx="2">
                  <c:v>9.706838331446455</c:v>
                </c:pt>
                <c:pt idx="3">
                  <c:v>9.636576027971408</c:v>
                </c:pt>
                <c:pt idx="4">
                  <c:v>8.785092629769582</c:v>
                </c:pt>
                <c:pt idx="5">
                  <c:v>7.742504949576179</c:v>
                </c:pt>
                <c:pt idx="6">
                  <c:v>7.074699592669372</c:v>
                </c:pt>
                <c:pt idx="7">
                  <c:v>6.671033519895923</c:v>
                </c:pt>
                <c:pt idx="8">
                  <c:v>6.106029939670845</c:v>
                </c:pt>
                <c:pt idx="9">
                  <c:v>5.365595772146688</c:v>
                </c:pt>
                <c:pt idx="10">
                  <c:v>4.727486547775585</c:v>
                </c:pt>
                <c:pt idx="11">
                  <c:v>4.1004681180714</c:v>
                </c:pt>
                <c:pt idx="12">
                  <c:v>3.411549632145008</c:v>
                </c:pt>
                <c:pt idx="13">
                  <c:v>2.273321508450505</c:v>
                </c:pt>
                <c:pt idx="14">
                  <c:v>1.472903449069367</c:v>
                </c:pt>
                <c:pt idx="15">
                  <c:v>0.725184324857146</c:v>
                </c:pt>
                <c:pt idx="16">
                  <c:v>0.324750123778037</c:v>
                </c:pt>
                <c:pt idx="17">
                  <c:v>0.12693485138291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4586872"/>
        <c:axId val="-2114583896"/>
      </c:barChart>
      <c:catAx>
        <c:axId val="-2114586872"/>
        <c:scaling>
          <c:orientation val="minMax"/>
        </c:scaling>
        <c:delete val="0"/>
        <c:axPos val="l"/>
        <c:majorTickMark val="out"/>
        <c:minorTickMark val="none"/>
        <c:tickLblPos val="low"/>
        <c:crossAx val="-2114583896"/>
        <c:crosses val="autoZero"/>
        <c:auto val="1"/>
        <c:lblAlgn val="ctr"/>
        <c:lblOffset val="100"/>
        <c:noMultiLvlLbl val="0"/>
      </c:catAx>
      <c:valAx>
        <c:axId val="-2114583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4586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moški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-9.227467811158797</c:v>
                </c:pt>
                <c:pt idx="1">
                  <c:v>-10.51502145922747</c:v>
                </c:pt>
                <c:pt idx="2">
                  <c:v>-11.1587982832618</c:v>
                </c:pt>
                <c:pt idx="3">
                  <c:v>-7.939914163090128</c:v>
                </c:pt>
                <c:pt idx="4">
                  <c:v>-6.223175965665233</c:v>
                </c:pt>
                <c:pt idx="5">
                  <c:v>-7.939914163090128</c:v>
                </c:pt>
                <c:pt idx="6">
                  <c:v>-6.223175965665233</c:v>
                </c:pt>
                <c:pt idx="7">
                  <c:v>-7.29613733905579</c:v>
                </c:pt>
                <c:pt idx="8">
                  <c:v>-6.866952789699571</c:v>
                </c:pt>
                <c:pt idx="9">
                  <c:v>-4.721030042918452</c:v>
                </c:pt>
                <c:pt idx="10">
                  <c:v>-5.150214592274678</c:v>
                </c:pt>
                <c:pt idx="11">
                  <c:v>-6.008583690987125</c:v>
                </c:pt>
                <c:pt idx="12">
                  <c:v>-4.29184549356223</c:v>
                </c:pt>
                <c:pt idx="13">
                  <c:v>-2.78969957081545</c:v>
                </c:pt>
                <c:pt idx="14">
                  <c:v>-2.360515021459228</c:v>
                </c:pt>
                <c:pt idx="15">
                  <c:v>-1.28755364806867</c:v>
                </c:pt>
                <c:pt idx="1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ženske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11.2621359223301</c:v>
                </c:pt>
                <c:pt idx="1">
                  <c:v>11.06796116504854</c:v>
                </c:pt>
                <c:pt idx="2">
                  <c:v>7.766990291262135</c:v>
                </c:pt>
                <c:pt idx="3">
                  <c:v>8.737864077669902</c:v>
                </c:pt>
                <c:pt idx="4">
                  <c:v>9.902912621359222</c:v>
                </c:pt>
                <c:pt idx="5">
                  <c:v>6.601941747572815</c:v>
                </c:pt>
                <c:pt idx="6">
                  <c:v>7.37864077669903</c:v>
                </c:pt>
                <c:pt idx="7">
                  <c:v>4.854368932038834</c:v>
                </c:pt>
                <c:pt idx="8">
                  <c:v>6.796116504854368</c:v>
                </c:pt>
                <c:pt idx="9">
                  <c:v>6.019417475728155</c:v>
                </c:pt>
                <c:pt idx="10">
                  <c:v>4.466019417475728</c:v>
                </c:pt>
                <c:pt idx="11">
                  <c:v>4.466019417475728</c:v>
                </c:pt>
                <c:pt idx="12">
                  <c:v>4.466019417475728</c:v>
                </c:pt>
                <c:pt idx="13">
                  <c:v>4.271844660194177</c:v>
                </c:pt>
                <c:pt idx="14">
                  <c:v>0.776699029126214</c:v>
                </c:pt>
                <c:pt idx="15">
                  <c:v>0.970873786407767</c:v>
                </c:pt>
                <c:pt idx="16">
                  <c:v>0.194174757281553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4547704"/>
        <c:axId val="-2114544728"/>
      </c:barChart>
      <c:catAx>
        <c:axId val="-2114547704"/>
        <c:scaling>
          <c:orientation val="minMax"/>
        </c:scaling>
        <c:delete val="0"/>
        <c:axPos val="l"/>
        <c:majorTickMark val="out"/>
        <c:minorTickMark val="none"/>
        <c:tickLblPos val="low"/>
        <c:crossAx val="-2114544728"/>
        <c:crosses val="autoZero"/>
        <c:auto val="1"/>
        <c:lblAlgn val="ctr"/>
        <c:lblOffset val="100"/>
        <c:noMultiLvlLbl val="0"/>
      </c:catAx>
      <c:valAx>
        <c:axId val="-2114544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4547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moški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  <c:pt idx="17">
                  <c:v>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-11.01713678430678</c:v>
                </c:pt>
                <c:pt idx="1">
                  <c:v>-11.64592835318602</c:v>
                </c:pt>
                <c:pt idx="2">
                  <c:v>-10.82672806978701</c:v>
                </c:pt>
                <c:pt idx="3">
                  <c:v>-9.631138466988441</c:v>
                </c:pt>
                <c:pt idx="4">
                  <c:v>-7.496789620511004</c:v>
                </c:pt>
                <c:pt idx="5">
                  <c:v>-6.885710490191737</c:v>
                </c:pt>
                <c:pt idx="6">
                  <c:v>-6.252490811672494</c:v>
                </c:pt>
                <c:pt idx="7">
                  <c:v>-6.380905991232343</c:v>
                </c:pt>
                <c:pt idx="8">
                  <c:v>-6.035513439312758</c:v>
                </c:pt>
                <c:pt idx="9">
                  <c:v>-5.265022361953682</c:v>
                </c:pt>
                <c:pt idx="10">
                  <c:v>-4.370544214674755</c:v>
                </c:pt>
                <c:pt idx="11">
                  <c:v>-4.211132267634945</c:v>
                </c:pt>
                <c:pt idx="12">
                  <c:v>-3.914448921755302</c:v>
                </c:pt>
                <c:pt idx="13">
                  <c:v>-2.732143647876721</c:v>
                </c:pt>
                <c:pt idx="14">
                  <c:v>-2.11663640791746</c:v>
                </c:pt>
                <c:pt idx="15">
                  <c:v>-0.867909489438958</c:v>
                </c:pt>
                <c:pt idx="16">
                  <c:v>-0.292255236239649</c:v>
                </c:pt>
                <c:pt idx="17">
                  <c:v>-0.0575654253199309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ženske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0—4</c:v>
                </c:pt>
                <c:pt idx="1">
                  <c:v>5—9</c:v>
                </c:pt>
                <c:pt idx="2">
                  <c:v>10—14</c:v>
                </c:pt>
                <c:pt idx="3">
                  <c:v>15—19</c:v>
                </c:pt>
                <c:pt idx="4">
                  <c:v>20—24</c:v>
                </c:pt>
                <c:pt idx="5">
                  <c:v>25—29</c:v>
                </c:pt>
                <c:pt idx="6">
                  <c:v>30—34</c:v>
                </c:pt>
                <c:pt idx="7">
                  <c:v>35—39</c:v>
                </c:pt>
                <c:pt idx="8">
                  <c:v>40—44</c:v>
                </c:pt>
                <c:pt idx="9">
                  <c:v>45—49</c:v>
                </c:pt>
                <c:pt idx="10">
                  <c:v>50—54</c:v>
                </c:pt>
                <c:pt idx="11">
                  <c:v>55—59</c:v>
                </c:pt>
                <c:pt idx="12">
                  <c:v>60—64</c:v>
                </c:pt>
                <c:pt idx="13">
                  <c:v>65—69</c:v>
                </c:pt>
                <c:pt idx="14">
                  <c:v>70—74</c:v>
                </c:pt>
                <c:pt idx="15">
                  <c:v>75—79</c:v>
                </c:pt>
                <c:pt idx="16">
                  <c:v>80—84</c:v>
                </c:pt>
                <c:pt idx="17">
                  <c:v>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10.3387703889586</c:v>
                </c:pt>
                <c:pt idx="1">
                  <c:v>10.27185278126307</c:v>
                </c:pt>
                <c:pt idx="2">
                  <c:v>9.648682559598494</c:v>
                </c:pt>
                <c:pt idx="3">
                  <c:v>8.665830196570473</c:v>
                </c:pt>
                <c:pt idx="4">
                  <c:v>8.20158929318277</c:v>
                </c:pt>
                <c:pt idx="5">
                  <c:v>7.616060225846926</c:v>
                </c:pt>
                <c:pt idx="6">
                  <c:v>7.114178168130484</c:v>
                </c:pt>
                <c:pt idx="7">
                  <c:v>6.491007946465911</c:v>
                </c:pt>
                <c:pt idx="8">
                  <c:v>6.44500209117524</c:v>
                </c:pt>
                <c:pt idx="9">
                  <c:v>5.470514429109158</c:v>
                </c:pt>
                <c:pt idx="10">
                  <c:v>5.043914680050189</c:v>
                </c:pt>
                <c:pt idx="11">
                  <c:v>4.759514847344204</c:v>
                </c:pt>
                <c:pt idx="12">
                  <c:v>3.97323295692179</c:v>
                </c:pt>
                <c:pt idx="13">
                  <c:v>2.651610204935173</c:v>
                </c:pt>
                <c:pt idx="14">
                  <c:v>2.05771643663739</c:v>
                </c:pt>
                <c:pt idx="15">
                  <c:v>0.928481806775408</c:v>
                </c:pt>
                <c:pt idx="16">
                  <c:v>0.27603513174404</c:v>
                </c:pt>
                <c:pt idx="17">
                  <c:v>0.0460058552906733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4508552"/>
        <c:axId val="-2114505576"/>
      </c:barChart>
      <c:catAx>
        <c:axId val="-2114508552"/>
        <c:scaling>
          <c:orientation val="minMax"/>
        </c:scaling>
        <c:delete val="0"/>
        <c:axPos val="l"/>
        <c:majorTickMark val="out"/>
        <c:minorTickMark val="none"/>
        <c:tickLblPos val="low"/>
        <c:crossAx val="-2114505576"/>
        <c:crosses val="autoZero"/>
        <c:auto val="1"/>
        <c:lblAlgn val="ctr"/>
        <c:lblOffset val="100"/>
        <c:noMultiLvlLbl val="0"/>
      </c:catAx>
      <c:valAx>
        <c:axId val="-2114505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4508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samski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Sheet1!$A$2:$B$7</c:f>
              <c:multiLvlStrCache>
                <c:ptCount val="6"/>
                <c:lvl>
                  <c:pt idx="0">
                    <c:v>moški</c:v>
                  </c:pt>
                  <c:pt idx="1">
                    <c:v>ženske</c:v>
                  </c:pt>
                  <c:pt idx="2">
                    <c:v>moški</c:v>
                  </c:pt>
                  <c:pt idx="3">
                    <c:v>ženske</c:v>
                  </c:pt>
                  <c:pt idx="4">
                    <c:v>moški</c:v>
                  </c:pt>
                  <c:pt idx="5">
                    <c:v>ženske</c:v>
                  </c:pt>
                </c:lvl>
                <c:lvl>
                  <c:pt idx="0">
                    <c:v>vsi</c:v>
                  </c:pt>
                  <c:pt idx="2">
                    <c:v>50-59</c:v>
                  </c:pt>
                  <c:pt idx="4">
                    <c:v>60+</c:v>
                  </c:pt>
                </c:lvl>
              </c:multiLvlStrCache>
            </c:multiLvlStrRef>
          </c:cat>
          <c:val>
            <c:numRef>
              <c:f>Sheet1!$C$2:$C$7</c:f>
              <c:numCache>
                <c:formatCode>0.0</c:formatCode>
                <c:ptCount val="6"/>
                <c:pt idx="0" formatCode="General">
                  <c:v>64.0</c:v>
                </c:pt>
                <c:pt idx="1">
                  <c:v>63.1679389312977</c:v>
                </c:pt>
                <c:pt idx="2">
                  <c:v>21.15384615384615</c:v>
                </c:pt>
                <c:pt idx="3">
                  <c:v>26.08695652173913</c:v>
                </c:pt>
                <c:pt idx="4">
                  <c:v>19.6078431372549</c:v>
                </c:pt>
                <c:pt idx="5">
                  <c:v>14.81481481481481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poročeni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Sheet1!$A$2:$B$7</c:f>
              <c:multiLvlStrCache>
                <c:ptCount val="6"/>
                <c:lvl>
                  <c:pt idx="0">
                    <c:v>moški</c:v>
                  </c:pt>
                  <c:pt idx="1">
                    <c:v>ženske</c:v>
                  </c:pt>
                  <c:pt idx="2">
                    <c:v>moški</c:v>
                  </c:pt>
                  <c:pt idx="3">
                    <c:v>ženske</c:v>
                  </c:pt>
                  <c:pt idx="4">
                    <c:v>moški</c:v>
                  </c:pt>
                  <c:pt idx="5">
                    <c:v>ženske</c:v>
                  </c:pt>
                </c:lvl>
                <c:lvl>
                  <c:pt idx="0">
                    <c:v>vsi</c:v>
                  </c:pt>
                  <c:pt idx="2">
                    <c:v>50-59</c:v>
                  </c:pt>
                  <c:pt idx="4">
                    <c:v>60+</c:v>
                  </c:pt>
                </c:lvl>
              </c:multiLvlStrCache>
            </c:multiLvlStrRef>
          </c:cat>
          <c:val>
            <c:numRef>
              <c:f>Sheet1!$D$2:$D$7</c:f>
              <c:numCache>
                <c:formatCode>0.0</c:formatCode>
                <c:ptCount val="6"/>
                <c:pt idx="0">
                  <c:v>32.42105263157894</c:v>
                </c:pt>
                <c:pt idx="1">
                  <c:v>29.19847328244275</c:v>
                </c:pt>
                <c:pt idx="2">
                  <c:v>71.15384615384616</c:v>
                </c:pt>
                <c:pt idx="3" formatCode="General">
                  <c:v>50.0</c:v>
                </c:pt>
                <c:pt idx="4">
                  <c:v>56.86274509803921</c:v>
                </c:pt>
                <c:pt idx="5">
                  <c:v>37.03703703703704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ovdoveli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Sheet1!$A$2:$B$7</c:f>
              <c:multiLvlStrCache>
                <c:ptCount val="6"/>
                <c:lvl>
                  <c:pt idx="0">
                    <c:v>moški</c:v>
                  </c:pt>
                  <c:pt idx="1">
                    <c:v>ženske</c:v>
                  </c:pt>
                  <c:pt idx="2">
                    <c:v>moški</c:v>
                  </c:pt>
                  <c:pt idx="3">
                    <c:v>ženske</c:v>
                  </c:pt>
                  <c:pt idx="4">
                    <c:v>moški</c:v>
                  </c:pt>
                  <c:pt idx="5">
                    <c:v>ženske</c:v>
                  </c:pt>
                </c:lvl>
                <c:lvl>
                  <c:pt idx="0">
                    <c:v>vsi</c:v>
                  </c:pt>
                  <c:pt idx="2">
                    <c:v>50-59</c:v>
                  </c:pt>
                  <c:pt idx="4">
                    <c:v>60+</c:v>
                  </c:pt>
                </c:lvl>
              </c:multiLvlStrCache>
            </c:multiLvlStrRef>
          </c:cat>
          <c:val>
            <c:numRef>
              <c:f>Sheet1!$E$2:$E$7</c:f>
              <c:numCache>
                <c:formatCode>0.0</c:formatCode>
                <c:ptCount val="6"/>
                <c:pt idx="0">
                  <c:v>3.578947368421052</c:v>
                </c:pt>
                <c:pt idx="1">
                  <c:v>7.633587786259542</c:v>
                </c:pt>
                <c:pt idx="2">
                  <c:v>7.692307692307692</c:v>
                </c:pt>
                <c:pt idx="3">
                  <c:v>23.91304347826087</c:v>
                </c:pt>
                <c:pt idx="4">
                  <c:v>23.52941176470588</c:v>
                </c:pt>
                <c:pt idx="5">
                  <c:v>48.14814814814814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4433880"/>
        <c:axId val="-2114430824"/>
      </c:barChart>
      <c:catAx>
        <c:axId val="-21144338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430824"/>
        <c:crosses val="autoZero"/>
        <c:auto val="1"/>
        <c:lblAlgn val="ctr"/>
        <c:lblOffset val="100"/>
        <c:noMultiLvlLbl val="0"/>
      </c:catAx>
      <c:valAx>
        <c:axId val="-2114430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4433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vsa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10.31390134529148</c:v>
                </c:pt>
                <c:pt idx="1">
                  <c:v>14.79820627802691</c:v>
                </c:pt>
                <c:pt idx="2">
                  <c:v>13.00448430493273</c:v>
                </c:pt>
                <c:pt idx="3">
                  <c:v>17.04035874439462</c:v>
                </c:pt>
                <c:pt idx="4">
                  <c:v>13.45291479820628</c:v>
                </c:pt>
                <c:pt idx="5">
                  <c:v>11.21076233183857</c:v>
                </c:pt>
                <c:pt idx="6">
                  <c:v>9.417040358744396</c:v>
                </c:pt>
                <c:pt idx="7">
                  <c:v>4.484304932735426</c:v>
                </c:pt>
                <c:pt idx="8">
                  <c:v>2.690582959641256</c:v>
                </c:pt>
                <c:pt idx="9">
                  <c:v>1.345291479820628</c:v>
                </c:pt>
                <c:pt idx="10">
                  <c:v>1.345291479820628</c:v>
                </c:pt>
                <c:pt idx="11">
                  <c:v>0.896860986547085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12"/>
                <c:pt idx="0">
                  <c:v>11.36363636363636</c:v>
                </c:pt>
                <c:pt idx="1">
                  <c:v>12.5</c:v>
                </c:pt>
                <c:pt idx="2">
                  <c:v>19.31818181818182</c:v>
                </c:pt>
                <c:pt idx="3">
                  <c:v>18.18181818181818</c:v>
                </c:pt>
                <c:pt idx="4">
                  <c:v>14.77272727272727</c:v>
                </c:pt>
                <c:pt idx="5">
                  <c:v>10.22727272727273</c:v>
                </c:pt>
                <c:pt idx="6">
                  <c:v>3.409090909090909</c:v>
                </c:pt>
                <c:pt idx="7">
                  <c:v>5.681818181818181</c:v>
                </c:pt>
                <c:pt idx="8">
                  <c:v>1.136363636363636</c:v>
                </c:pt>
                <c:pt idx="9">
                  <c:v>1.136363636363636</c:v>
                </c:pt>
                <c:pt idx="10">
                  <c:v>1.136363636363636</c:v>
                </c:pt>
                <c:pt idx="11">
                  <c:v>1.136363636363636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396200"/>
        <c:axId val="-2114390424"/>
      </c:barChart>
      <c:catAx>
        <c:axId val="-2114396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št.</a:t>
                </a:r>
                <a:r>
                  <a:rPr lang="en-US" baseline="0" dirty="0" smtClean="0"/>
                  <a:t> oseb v gospodinjstvu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114390424"/>
        <c:crosses val="autoZero"/>
        <c:auto val="1"/>
        <c:lblAlgn val="ctr"/>
        <c:lblOffset val="100"/>
        <c:noMultiLvlLbl val="0"/>
      </c:catAx>
      <c:valAx>
        <c:axId val="-2114390424"/>
        <c:scaling>
          <c:orientation val="minMax"/>
          <c:max val="2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odstotki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114396200"/>
        <c:crosses val="autoZero"/>
        <c:crossBetween val="between"/>
        <c:majorUnit val="5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AD51-904C-BD4A-A2B8-01978A0A4BF7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593B-2099-1A40-9827-6F0057ACB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Podatki za Slovenijo: </a:t>
            </a:r>
            <a:r>
              <a:rPr lang="en-US" dirty="0" err="1" smtClean="0"/>
              <a:t>Nelka</a:t>
            </a:r>
            <a:r>
              <a:rPr lang="en-US" dirty="0" smtClean="0"/>
              <a:t> </a:t>
            </a:r>
            <a:r>
              <a:rPr lang="en-US" dirty="0" err="1" smtClean="0"/>
              <a:t>Vertot</a:t>
            </a:r>
            <a:r>
              <a:rPr lang="en-US" dirty="0" smtClean="0"/>
              <a:t>, Starejše prebivalstvo v Sloveniji (Ljubljana: Statistični urad Republike Slovenije, 2010), 9.</a:t>
            </a:r>
          </a:p>
          <a:p>
            <a:r>
              <a:rPr lang="en-US" dirty="0" smtClean="0"/>
              <a:t>Podatki za Belo Cerkev iz Popisov prebivalstva.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Podatki za evropske države iz: Max </a:t>
            </a:r>
            <a:r>
              <a:rPr lang="en-US" dirty="0" err="1" smtClean="0"/>
              <a:t>Waldstein</a:t>
            </a:r>
            <a:r>
              <a:rPr lang="en-US" dirty="0" smtClean="0"/>
              <a:t>, “Die </a:t>
            </a:r>
            <a:r>
              <a:rPr lang="en-US" dirty="0" err="1" smtClean="0"/>
              <a:t>höchsten</a:t>
            </a:r>
            <a:r>
              <a:rPr lang="en-US" dirty="0" smtClean="0"/>
              <a:t> </a:t>
            </a:r>
            <a:r>
              <a:rPr lang="en-US" dirty="0" err="1" smtClean="0"/>
              <a:t>Alterclassen</a:t>
            </a:r>
            <a:r>
              <a:rPr lang="en-US" dirty="0" smtClean="0"/>
              <a:t> der </a:t>
            </a:r>
            <a:r>
              <a:rPr lang="en-US" dirty="0" err="1" smtClean="0"/>
              <a:t>europäischen</a:t>
            </a:r>
            <a:r>
              <a:rPr lang="en-US" dirty="0" smtClean="0"/>
              <a:t> </a:t>
            </a:r>
            <a:r>
              <a:rPr lang="en-US" dirty="0" err="1" smtClean="0"/>
              <a:t>Bevölkerung</a:t>
            </a:r>
            <a:r>
              <a:rPr lang="en-US" dirty="0" smtClean="0"/>
              <a:t>,” </a:t>
            </a:r>
            <a:r>
              <a:rPr lang="en-US" dirty="0" err="1" smtClean="0"/>
              <a:t>Statistische</a:t>
            </a:r>
            <a:r>
              <a:rPr lang="en-US" dirty="0" smtClean="0"/>
              <a:t> </a:t>
            </a:r>
            <a:r>
              <a:rPr lang="en-US" dirty="0" err="1" smtClean="0"/>
              <a:t>Monatschrift</a:t>
            </a:r>
            <a:r>
              <a:rPr lang="en-US" dirty="0" smtClean="0"/>
              <a:t> 5 (1879): 207.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Statistični</a:t>
            </a:r>
            <a:r>
              <a:rPr lang="en-US" baseline="0" dirty="0" smtClean="0"/>
              <a:t> podatki za leto 1880:</a:t>
            </a:r>
            <a:r>
              <a:rPr lang="en-US" dirty="0" smtClean="0"/>
              <a:t> Die </a:t>
            </a:r>
            <a:r>
              <a:rPr lang="en-US" dirty="0" err="1" smtClean="0"/>
              <a:t>Bevölkerung</a:t>
            </a:r>
            <a:r>
              <a:rPr lang="en-US" dirty="0" smtClean="0"/>
              <a:t> der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Reichsrathe</a:t>
            </a:r>
            <a:r>
              <a:rPr lang="en-US" dirty="0" smtClean="0"/>
              <a:t> </a:t>
            </a:r>
            <a:r>
              <a:rPr lang="en-US" dirty="0" err="1" smtClean="0"/>
              <a:t>vertretenen</a:t>
            </a:r>
            <a:r>
              <a:rPr lang="en-US" dirty="0" smtClean="0"/>
              <a:t> </a:t>
            </a:r>
            <a:r>
              <a:rPr lang="en-US" dirty="0" err="1" smtClean="0"/>
              <a:t>Königreiche</a:t>
            </a:r>
            <a:r>
              <a:rPr lang="en-US" dirty="0" smtClean="0"/>
              <a:t> und </a:t>
            </a:r>
            <a:r>
              <a:rPr lang="en-US" dirty="0" err="1" smtClean="0"/>
              <a:t>Länderer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Alter und Stand: 4. Heft der </a:t>
            </a:r>
            <a:r>
              <a:rPr lang="en-US" dirty="0" err="1" smtClean="0"/>
              <a:t>Ergebnisse</a:t>
            </a:r>
            <a:r>
              <a:rPr lang="en-US" dirty="0" smtClean="0"/>
              <a:t> der </a:t>
            </a:r>
            <a:r>
              <a:rPr lang="en-US" dirty="0" err="1" smtClean="0"/>
              <a:t>Volkszählunge</a:t>
            </a:r>
            <a:r>
              <a:rPr lang="en-US" dirty="0" smtClean="0"/>
              <a:t> und der mit </a:t>
            </a:r>
            <a:r>
              <a:rPr lang="en-US" dirty="0" err="1" smtClean="0"/>
              <a:t>derselben</a:t>
            </a:r>
            <a:r>
              <a:rPr lang="en-US" dirty="0" smtClean="0"/>
              <a:t> </a:t>
            </a:r>
            <a:r>
              <a:rPr lang="en-US" dirty="0" err="1" smtClean="0"/>
              <a:t>verbundenen</a:t>
            </a:r>
            <a:r>
              <a:rPr lang="en-US" dirty="0" smtClean="0"/>
              <a:t> </a:t>
            </a:r>
            <a:r>
              <a:rPr lang="en-US" dirty="0" err="1" smtClean="0"/>
              <a:t>Zählung</a:t>
            </a:r>
            <a:r>
              <a:rPr lang="en-US" dirty="0" smtClean="0"/>
              <a:t> der </a:t>
            </a:r>
            <a:r>
              <a:rPr lang="en-US" dirty="0" err="1" smtClean="0"/>
              <a:t>häuslichen</a:t>
            </a:r>
            <a:r>
              <a:rPr lang="en-US" dirty="0" smtClean="0"/>
              <a:t> </a:t>
            </a:r>
            <a:r>
              <a:rPr lang="en-US" dirty="0" err="1" smtClean="0"/>
              <a:t>Nutzthiere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31. December 1880, zbirka </a:t>
            </a:r>
            <a:r>
              <a:rPr lang="en-US" dirty="0" err="1" smtClean="0"/>
              <a:t>Oesterreichische</a:t>
            </a:r>
            <a:r>
              <a:rPr lang="en-US" dirty="0" smtClean="0"/>
              <a:t> Statistik: II. (Wien: </a:t>
            </a:r>
            <a:r>
              <a:rPr lang="en-US" dirty="0" err="1" smtClean="0"/>
              <a:t>K.k.</a:t>
            </a:r>
            <a:r>
              <a:rPr lang="en-US" dirty="0" smtClean="0"/>
              <a:t> </a:t>
            </a:r>
            <a:r>
              <a:rPr lang="en-US" dirty="0" err="1" smtClean="0"/>
              <a:t>Statistischen</a:t>
            </a:r>
            <a:r>
              <a:rPr lang="en-US" dirty="0" smtClean="0"/>
              <a:t> Central-Commission, 1882) Band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Vir: “Prebivalstvena piramida Slovenije 1971 </a:t>
            </a:r>
            <a:r>
              <a:rPr lang="mr-IN" dirty="0" smtClean="0"/>
              <a:t>–</a:t>
            </a:r>
            <a:r>
              <a:rPr lang="en-US" dirty="0" smtClean="0"/>
              <a:t> 2080,” Statistični urad Republike Slovenije, http://</a:t>
            </a:r>
            <a:r>
              <a:rPr lang="en-US" dirty="0" err="1" smtClean="0"/>
              <a:t>www.stat.si</a:t>
            </a:r>
            <a:r>
              <a:rPr lang="en-US" dirty="0" smtClean="0"/>
              <a:t>/</a:t>
            </a:r>
            <a:r>
              <a:rPr lang="en-US" dirty="0" err="1" smtClean="0"/>
              <a:t>PopPiramida</a:t>
            </a:r>
            <a:r>
              <a:rPr lang="en-US" dirty="0" smtClean="0"/>
              <a:t>/Piramida2.asp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Shema narejena glede na članek: Susan De Vos, “Research note: Revisiting the classification of household composition among elderly people,” </a:t>
            </a:r>
            <a:r>
              <a:rPr lang="en-US" i="1" dirty="0" smtClean="0"/>
              <a:t>Journal of Cross-Cultural Gerontology</a:t>
            </a:r>
            <a:r>
              <a:rPr lang="en-US" dirty="0" smtClean="0"/>
              <a:t> 19 (2004): 135-152.</a:t>
            </a:r>
          </a:p>
          <a:p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0" dirty="0" smtClean="0"/>
              <a:t> študiji so bile kot primer upoštevane Kolumbija (1993), Republika Češka (1991), Kenija (1999), Mehika (2000), Turčija (1990), Združene države Amerike (2000) in </a:t>
            </a:r>
            <a:r>
              <a:rPr lang="en-US" baseline="0" dirty="0" err="1" smtClean="0"/>
              <a:t>Vijetnam</a:t>
            </a:r>
            <a:r>
              <a:rPr lang="en-US" baseline="0" dirty="0" smtClean="0"/>
              <a:t> (1999). Rezultati za Belo Cerkev (1869) so najbolj podobni rezultatom za Kolumbijo:</a:t>
            </a:r>
          </a:p>
          <a:p>
            <a:r>
              <a:rPr lang="en-US" baseline="0" dirty="0" smtClean="0"/>
              <a:t>sam 6,6</a:t>
            </a:r>
          </a:p>
          <a:p>
            <a:r>
              <a:rPr lang="en-US" baseline="0" dirty="0" smtClean="0"/>
              <a:t>samo zakonca 7,3</a:t>
            </a:r>
          </a:p>
          <a:p>
            <a:r>
              <a:rPr lang="en-US" baseline="0" dirty="0" smtClean="0"/>
              <a:t>s poročenim otrokom 22,5</a:t>
            </a:r>
          </a:p>
          <a:p>
            <a:r>
              <a:rPr lang="en-US" baseline="0" dirty="0" smtClean="0"/>
              <a:t>z neporočenim otrokom 40,7</a:t>
            </a:r>
          </a:p>
          <a:p>
            <a:r>
              <a:rPr lang="en-US" baseline="0" dirty="0" smtClean="0"/>
              <a:t>z ostalimi sorodniki 17,8</a:t>
            </a:r>
          </a:p>
          <a:p>
            <a:r>
              <a:rPr lang="en-US" baseline="0" dirty="0" smtClean="0"/>
              <a:t>z </a:t>
            </a:r>
            <a:r>
              <a:rPr lang="en-US" baseline="0" dirty="0" err="1" smtClean="0"/>
              <a:t>nesorodniki</a:t>
            </a:r>
            <a:r>
              <a:rPr lang="en-US" baseline="0" dirty="0" smtClean="0"/>
              <a:t> 5,0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Druga možna shema: Steven </a:t>
            </a:r>
            <a:r>
              <a:rPr lang="en-US" baseline="0" dirty="0" err="1" smtClean="0"/>
              <a:t>Ruggles</a:t>
            </a:r>
            <a:r>
              <a:rPr lang="en-US" baseline="0" dirty="0" smtClean="0"/>
              <a:t>, “Reconsidering the Northwest European Family System: Living Arrangements of the Aged in Comparative Historical Perspective,” Population and Development Review 35, št. 2 (2009): 253.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Živi s katerim koli sorodnikom (any kin): 76 %</a:t>
            </a:r>
          </a:p>
          <a:p>
            <a:r>
              <a:rPr lang="en-US" baseline="0" dirty="0" smtClean="0"/>
              <a:t>Živi s potomci (descendants </a:t>
            </a:r>
            <a:r>
              <a:rPr lang="mr-IN" baseline="0" dirty="0" smtClean="0"/>
              <a:t>–</a:t>
            </a:r>
            <a:r>
              <a:rPr lang="en-US" baseline="0" dirty="0" smtClean="0"/>
              <a:t> bi morali biti šteti tudi vnuki in children-in-law, zato samo približno): 66,4 %</a:t>
            </a:r>
          </a:p>
          <a:p>
            <a:r>
              <a:rPr lang="en-US" baseline="0" dirty="0" smtClean="0"/>
              <a:t>Manjkajo podatki za tri generacije.</a:t>
            </a:r>
          </a:p>
          <a:p>
            <a:r>
              <a:rPr lang="en-US" baseline="0" dirty="0" smtClean="0"/>
              <a:t>V primerjavi s podatki iz NAPP za 19. stoletja, bi bila Bela Cerkev najbolj podobna Severni Ameriki (any kin 71,3%, Descendants 63,2, Three generation 28,0) in manj Britaniji in Skandinaviji.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Glej: Peter </a:t>
            </a:r>
            <a:r>
              <a:rPr lang="en-US" baseline="0" dirty="0" err="1" smtClean="0"/>
              <a:t>Teibenbacher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Diether</a:t>
            </a:r>
            <a:r>
              <a:rPr lang="en-US" baseline="0" dirty="0" smtClean="0"/>
              <a:t> Kramer, Wolfgang </a:t>
            </a:r>
            <a:r>
              <a:rPr lang="en-US" baseline="0" dirty="0" err="1" smtClean="0"/>
              <a:t>Göderle</a:t>
            </a:r>
            <a:r>
              <a:rPr lang="en-US" baseline="0" dirty="0" smtClean="0"/>
              <a:t>, “An Inventory of Austrian Census Materials, 1857-1910: Final Report,” Mosaic working paper WP2012-007 (2012): 8-9.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HISCO: Historical International Standard Classification of Occupations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NAPP:</a:t>
            </a:r>
            <a:r>
              <a:rPr lang="en-US" baseline="0" dirty="0" smtClean="0"/>
              <a:t> </a:t>
            </a:r>
            <a:r>
              <a:rPr lang="en-US" b="0" dirty="0" smtClean="0"/>
              <a:t>North Atlantic Population Project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Mosaic census project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9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593B-2099-1A40-9827-6F0057ACB4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86F-05EB-7A40-A648-01ACBAAC570F}" type="datetimeFigureOut">
              <a:rPr lang="en-US" smtClean="0"/>
              <a:t>26. 04. 17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812D-7AA4-7D43-ABAC-8AE17E34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1794"/>
            <a:ext cx="7772400" cy="26238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Družinske in bivanjske razmere starostnikov: analiza popisa prebivalstva občine Bela Cerkev 1869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5664"/>
            <a:ext cx="6400800" cy="2303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Andrej Pančur (Inštitut za novejšo zgodovino)</a:t>
            </a:r>
          </a:p>
          <a:p>
            <a:r>
              <a:rPr lang="en-US" dirty="0" smtClean="0"/>
              <a:t>Simpozij Starost — izzivi historičnega raziskovanja</a:t>
            </a:r>
          </a:p>
          <a:p>
            <a:r>
              <a:rPr lang="en-US" dirty="0" smtClean="0"/>
              <a:t>Ljubljana: 8.11. — 9. 11.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9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3182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Primerjava med katastrskimi </a:t>
            </a:r>
            <a:r>
              <a:rPr lang="en-US" sz="2400" dirty="0" err="1" smtClean="0"/>
              <a:t>občinami</a:t>
            </a:r>
            <a:r>
              <a:rPr lang="en-US" sz="2400" dirty="0" smtClean="0"/>
              <a:t> politične občine Bela Cerkev glede površine, vseh leta 1869 popisanih prebivalcev in v času popisovanja prisotnih prebivalcev (stalno prisotni, začasno prisotni); v %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703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Primerjava med katastrskimi </a:t>
            </a:r>
            <a:r>
              <a:rPr lang="en-US" sz="2000" dirty="0" err="1" smtClean="0"/>
              <a:t>občinami</a:t>
            </a:r>
            <a:r>
              <a:rPr lang="en-US" sz="2000" dirty="0" smtClean="0"/>
              <a:t> politične občine Bela Cerkev glede na klasifikacijo zemljišč (podatki za leto 1900 - krajevni </a:t>
            </a:r>
            <a:r>
              <a:rPr lang="en-US" sz="2000" dirty="0" err="1" smtClean="0"/>
              <a:t>repertorij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596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7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Prebivalstvena piramida avstrijske polovice habsburške monarhije leta 1880: primerjava starosti moških in žensk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457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8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Prebivalstvena piramida občine Bela Cerkev leta 1869 (stalno in začasno prisotni)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716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50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Prebivalstvena piramida političnega okraja Novo mesto leta 1880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870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6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Prebivalstvena piramida Slovenija leta 2016</a:t>
            </a:r>
            <a:endParaRPr lang="en-US" sz="2400" dirty="0"/>
          </a:p>
        </p:txBody>
      </p:sp>
      <p:pic>
        <p:nvPicPr>
          <p:cNvPr id="4" name="Content Placeholder 3" descr="preb_piramida-Slov-201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6" r="-14266"/>
          <a:stretch>
            <a:fillRect/>
          </a:stretch>
        </p:blipFill>
        <p:spPr>
          <a:xfrm>
            <a:off x="82493" y="1600200"/>
            <a:ext cx="9061507" cy="4983480"/>
          </a:xfrm>
        </p:spPr>
      </p:pic>
    </p:spTree>
    <p:extLst>
      <p:ext uri="{BB962C8B-B14F-4D97-AF65-F5344CB8AC3E}">
        <p14:creationId xmlns:p14="http://schemas.microsoft.com/office/powerpoint/2010/main" val="187254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Primerjava zakonskega </a:t>
            </a:r>
            <a:r>
              <a:rPr lang="en-US" sz="2400" dirty="0" err="1" smtClean="0"/>
              <a:t>stanu</a:t>
            </a:r>
            <a:r>
              <a:rPr lang="en-US" sz="2400" dirty="0" smtClean="0"/>
              <a:t> med moškimi in ženskami v skupinah (niso upoštevani stalno odsotni): vsi popisani prebivalci popisa občine Bela Cerkev leta 1869, starostna skupina od 50 do 59 let in skupina </a:t>
            </a:r>
            <a:r>
              <a:rPr lang="en-US" sz="2400" dirty="0" err="1" smtClean="0"/>
              <a:t>starih</a:t>
            </a:r>
            <a:r>
              <a:rPr lang="en-US" sz="2400" dirty="0" smtClean="0"/>
              <a:t> 60 in več let; v odstotkih.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7969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3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Zasebna gospodinjstva po številu oseb: primerjava vseh gospodinjstev z gospodinjstvi z vsaj enim članom starim 60 in več let; v odstotkih.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40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42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66"/>
            <a:ext cx="8229600" cy="5631298"/>
          </a:xfrm>
        </p:spPr>
        <p:txBody>
          <a:bodyPr/>
          <a:lstStyle/>
          <a:p>
            <a:r>
              <a:rPr lang="en-US" dirty="0"/>
              <a:t>š</a:t>
            </a:r>
            <a:r>
              <a:rPr lang="en-US" dirty="0" smtClean="0"/>
              <a:t>t. oseb v gospodinjstvu (vsa gospodinjstva):</a:t>
            </a:r>
          </a:p>
          <a:p>
            <a:pPr lvl="1"/>
            <a:r>
              <a:rPr lang="en-US" dirty="0" smtClean="0"/>
              <a:t>povprečje 4,47</a:t>
            </a:r>
          </a:p>
          <a:p>
            <a:pPr lvl="1"/>
            <a:r>
              <a:rPr lang="en-US" dirty="0" smtClean="0"/>
              <a:t>mediana 4</a:t>
            </a:r>
          </a:p>
          <a:p>
            <a:r>
              <a:rPr lang="en-US" dirty="0" smtClean="0"/>
              <a:t>št. oseb v gospodinjstvu (z vsaj enim članom starim 60+):</a:t>
            </a:r>
          </a:p>
          <a:p>
            <a:pPr lvl="1"/>
            <a:r>
              <a:rPr lang="en-US" dirty="0" smtClean="0"/>
              <a:t>povprečje 4,13</a:t>
            </a:r>
          </a:p>
          <a:p>
            <a:pPr lvl="1"/>
            <a:r>
              <a:rPr lang="en-US" dirty="0" smtClean="0"/>
              <a:t>mediana 4</a:t>
            </a:r>
          </a:p>
          <a:p>
            <a:pPr lvl="1"/>
            <a:r>
              <a:rPr lang="en-US" dirty="0" smtClean="0"/>
              <a:t>59,5 % njihovih glav družine </a:t>
            </a:r>
            <a:r>
              <a:rPr lang="en-US" dirty="0" err="1" smtClean="0"/>
              <a:t>starih</a:t>
            </a:r>
            <a:r>
              <a:rPr lang="en-US" dirty="0" smtClean="0"/>
              <a:t> 60+</a:t>
            </a:r>
          </a:p>
          <a:p>
            <a:pPr lvl="1"/>
            <a:r>
              <a:rPr lang="en-US" dirty="0" smtClean="0"/>
              <a:t>ena tretjina (mediana) vseh njihovih članov </a:t>
            </a:r>
            <a:r>
              <a:rPr lang="en-US" dirty="0" err="1" smtClean="0"/>
              <a:t>starih</a:t>
            </a:r>
            <a:r>
              <a:rPr lang="en-US" dirty="0" smtClean="0"/>
              <a:t> 60+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Načini (so)bivanja starejših; v odstotkih.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2687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 let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samo zakonca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</a:t>
                      </a:r>
                      <a:endParaRPr lang="en-US" dirty="0"/>
                    </a:p>
                  </a:txBody>
                  <a:tcPr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poročenim(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 otrok(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</a:t>
                      </a:r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18,3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 neporočenim(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otrok(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62,9</a:t>
                      </a:r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48,1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 ostalimi sorodniki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11,3</a:t>
                      </a:r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 </a:t>
                      </a:r>
                      <a:r>
                        <a:rPr lang="en-US" dirty="0" err="1" smtClean="0"/>
                        <a:t>nesorodniki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</a:t>
                      </a:r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Velike starostne skupine prebivalstva (“mladi”: 0-14 let, “delovno sposobni”: 15-64 let, “stari”: 65 in več let), Slovenija (1869-2002) in občina Bela Cerkev (1869); v odstotkih.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95727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območje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0-14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15-64</a:t>
                      </a:r>
                      <a:r>
                        <a:rPr lang="en-US" baseline="0" dirty="0" smtClean="0"/>
                        <a:t>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65+ let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Bela Cerkev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1869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30,1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63,7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Slovenija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1869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32,9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62,1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1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750"/>
            <a:ext cx="8229600" cy="54744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Statistično popisovanje:</a:t>
            </a:r>
          </a:p>
          <a:p>
            <a:pPr lvl="1"/>
            <a:r>
              <a:rPr lang="en-US" dirty="0" smtClean="0"/>
              <a:t>hiš in</a:t>
            </a:r>
          </a:p>
          <a:p>
            <a:pPr lvl="1"/>
            <a:r>
              <a:rPr lang="en-US" dirty="0" smtClean="0"/>
              <a:t>gospodinjstev (household) oz.</a:t>
            </a:r>
          </a:p>
          <a:p>
            <a:pPr lvl="1"/>
            <a:r>
              <a:rPr lang="en-US" dirty="0" smtClean="0"/>
              <a:t>stanovanjskih enot (</a:t>
            </a:r>
            <a:r>
              <a:rPr lang="en-US" dirty="0" err="1" smtClean="0"/>
              <a:t>Wohnpartei</a:t>
            </a:r>
            <a:r>
              <a:rPr lang="en-US" dirty="0" smtClean="0"/>
              <a:t> </a:t>
            </a:r>
            <a:r>
              <a:rPr lang="sl-SI" dirty="0"/>
              <a:t>|</a:t>
            </a:r>
            <a:r>
              <a:rPr lang="en-US" dirty="0" smtClean="0"/>
              <a:t> dwelling unit).</a:t>
            </a:r>
          </a:p>
          <a:p>
            <a:r>
              <a:rPr lang="en-US" dirty="0" smtClean="0"/>
              <a:t>Starejše osebe, ki so živele same v gospodinjstvu:</a:t>
            </a:r>
          </a:p>
          <a:p>
            <a:pPr lvl="1"/>
            <a:r>
              <a:rPr lang="en-US" dirty="0" smtClean="0"/>
              <a:t>polovica živela </a:t>
            </a:r>
            <a:r>
              <a:rPr lang="en-US" dirty="0" err="1" smtClean="0"/>
              <a:t>sama</a:t>
            </a:r>
            <a:r>
              <a:rPr lang="en-US" dirty="0" smtClean="0"/>
              <a:t> v hišah;</a:t>
            </a:r>
          </a:p>
          <a:p>
            <a:pPr lvl="1"/>
            <a:r>
              <a:rPr lang="en-US" dirty="0" smtClean="0"/>
              <a:t>polovica živela v hišah z dvema gospodinjstvoma.</a:t>
            </a:r>
          </a:p>
          <a:p>
            <a:r>
              <a:rPr lang="en-US" dirty="0" smtClean="0"/>
              <a:t>Starejše osebe, ki so živele same v gospodinjstvu:</a:t>
            </a:r>
          </a:p>
          <a:p>
            <a:pPr lvl="1"/>
            <a:r>
              <a:rPr lang="en-US" dirty="0" smtClean="0"/>
              <a:t>preužitkarji in posestniki;</a:t>
            </a:r>
          </a:p>
          <a:p>
            <a:pPr lvl="1"/>
            <a:r>
              <a:rPr lang="en-US" dirty="0" smtClean="0"/>
              <a:t>dninarji in berači.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Glavne poklicne skupine po OCCHISCO shemi (NAPP projekt)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20089"/>
              </p:ext>
            </p:extLst>
          </p:nvPr>
        </p:nvGraphicFramePr>
        <p:xfrm>
          <a:off x="457200" y="1600200"/>
          <a:ext cx="8229599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123"/>
                <a:gridCol w="600064"/>
                <a:gridCol w="586109"/>
                <a:gridCol w="725659"/>
                <a:gridCol w="823344"/>
                <a:gridCol w="683794"/>
                <a:gridCol w="7185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vsi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vsi (%)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 (št.)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Visoko</a:t>
                      </a:r>
                      <a:r>
                        <a:rPr lang="en-US" baseline="0" dirty="0" smtClean="0"/>
                        <a:t> kvalificirani, tehnični in sorodni delavci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Administrativni in menedžerski delavci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Uradniki in sorodni delavci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Prodajalci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Delavci v uslužnostnih dejavnostih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Delavci v kmetijstvu, živinoreji, gozdarstvu, ribolovu</a:t>
                      </a:r>
                      <a:r>
                        <a:rPr lang="en-US" baseline="0" dirty="0" smtClean="0"/>
                        <a:t> in lovu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589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89,4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88,2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81,7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Izdelovalci in sorodni delavci, operaterji transportne</a:t>
                      </a:r>
                      <a:r>
                        <a:rPr lang="en-US" baseline="0" dirty="0" smtClean="0"/>
                        <a:t> opreme in fizični delavci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Brez poklica/neznano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1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Razmerje med </a:t>
            </a:r>
            <a:r>
              <a:rPr lang="en-US" sz="2400" dirty="0" err="1" smtClean="0"/>
              <a:t>kmeti</a:t>
            </a:r>
            <a:r>
              <a:rPr lang="en-US" sz="2400" dirty="0" smtClean="0"/>
              <a:t> in kmečkimi delavci (OCCHISCO) v starostni skupini 60+; v odstotkih.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398174"/>
              </p:ext>
            </p:extLst>
          </p:nvPr>
        </p:nvGraphicFramePr>
        <p:xfrm>
          <a:off x="739612" y="1600200"/>
          <a:ext cx="7382188" cy="176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47"/>
                <a:gridCol w="1845547"/>
                <a:gridCol w="1845547"/>
                <a:gridCol w="1845547"/>
              </a:tblGrid>
              <a:tr h="587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</a:t>
                      </a:r>
                      <a:endParaRPr lang="en-US" dirty="0"/>
                    </a:p>
                  </a:txBody>
                  <a:tcPr/>
                </a:tc>
              </a:tr>
              <a:tr h="587793">
                <a:tc>
                  <a:txBody>
                    <a:bodyPr/>
                    <a:lstStyle/>
                    <a:p>
                      <a:r>
                        <a:rPr lang="en-US" dirty="0" smtClean="0"/>
                        <a:t>kmetje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64,2</a:t>
                      </a:r>
                      <a:endParaRPr lang="en-US" dirty="0"/>
                    </a:p>
                  </a:txBody>
                  <a:tcPr/>
                </a:tc>
              </a:tr>
              <a:tr h="587793">
                <a:tc>
                  <a:txBody>
                    <a:bodyPr/>
                    <a:lstStyle/>
                    <a:p>
                      <a:r>
                        <a:rPr lang="en-US" dirty="0" smtClean="0"/>
                        <a:t>kmečki delavci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3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Delež oseb brez poklica v starostni skupini 60+ (skupaj 23 oseb, 35 % moški, 65 % ženske)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634815"/>
              </p:ext>
            </p:extLst>
          </p:nvPr>
        </p:nvGraphicFramePr>
        <p:xfrm>
          <a:off x="457200" y="1600200"/>
          <a:ext cx="8229600" cy="294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246842"/>
                <a:gridCol w="1493183"/>
                <a:gridCol w="2197735"/>
              </a:tblGrid>
              <a:tr h="4916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 brez poklica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št.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populacije 60+</a:t>
                      </a:r>
                      <a:endParaRPr lang="en-US" dirty="0"/>
                    </a:p>
                  </a:txBody>
                  <a:tcPr/>
                </a:tc>
              </a:tr>
              <a:tr h="491617">
                <a:tc>
                  <a:txBody>
                    <a:bodyPr/>
                    <a:lstStyle/>
                    <a:p>
                      <a:r>
                        <a:rPr lang="en-US" dirty="0" smtClean="0"/>
                        <a:t>vsi poklici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78,1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17">
                <a:tc>
                  <a:txBody>
                    <a:bodyPr/>
                    <a:lstStyle/>
                    <a:p>
                      <a:r>
                        <a:rPr lang="en-US" dirty="0" smtClean="0"/>
                        <a:t>brez poklica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21,9</a:t>
                      </a:r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617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samski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17,1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16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poročen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46,7</a:t>
                      </a:r>
                      <a:endParaRPr lang="en-US" dirty="0"/>
                    </a:p>
                  </a:txBody>
                  <a:tcPr/>
                </a:tc>
              </a:tr>
              <a:tr h="4916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vdovski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Status poklica po OCSTATUS shemi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29129"/>
              </p:ext>
            </p:extLst>
          </p:nvPr>
        </p:nvGraphicFramePr>
        <p:xfrm>
          <a:off x="457200" y="1600200"/>
          <a:ext cx="8229599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vsi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vsi (%)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50-59 (%)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 (št.)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60+ (%)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upokojen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19,6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revež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lastnik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84,4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91,5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71,7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zakupnik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obrtniški pomočnik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vajenec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obrtnik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fizični delavec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pomočnik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Odstotek prebivalstva starega 60 in več let po evropskih državah (popisi iz let 1869/72) in v občina Bela Cerkev (popis prebivalstva leta 1869)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022793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država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odstotek</a:t>
                      </a:r>
                      <a:endParaRPr lang="en-US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država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odstotek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Francija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Velika Britanija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Bela Cerkev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10,7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Nemčija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Belgija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Avstrija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Švica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9,7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Portugalska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7,2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9,7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Ogrska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Nizozemska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9,4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Grčija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Španija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Švedska in Norveška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Velike starostne skupine prebivalstva v avstrijski polovici habsburške monarhije (statistični podatki za leto 1880), na Kranjskem (1880), v političnem okraju Novo mesto (1880) in v občini Bela Cerkev (popis prebivalstva iz leta 1869); v %.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018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45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Popis prebivalstva občine Bela Cerkev (SI_ZAL_NME/0003) iz leta 1869: Orodje za transkribiranje historičnih demografskih podatkov</a:t>
            </a:r>
            <a:endParaRPr lang="en-US" sz="2400" dirty="0"/>
          </a:p>
        </p:txBody>
      </p:sp>
      <p:pic>
        <p:nvPicPr>
          <p:cNvPr id="4" name="Content Placeholder 3" descr="orodje-transkribiranj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b="2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1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Kraji popisovanja prebivalcev občine Bela Cerkev leta 1869; št. popisanih prebivalcev (naslednja stran).</a:t>
            </a:r>
            <a:endParaRPr lang="en-US" sz="2400" dirty="0"/>
          </a:p>
        </p:txBody>
      </p:sp>
      <p:pic>
        <p:nvPicPr>
          <p:cNvPr id="4" name="Content Placeholder 3" descr="popisovani_kraji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b="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26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laCerkev-vso_popisano_prebivalstvo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94" r="-21094"/>
          <a:stretch>
            <a:fillRect/>
          </a:stretch>
        </p:blipFill>
        <p:spPr>
          <a:xfrm>
            <a:off x="-1376399" y="591792"/>
            <a:ext cx="11338782" cy="6235894"/>
          </a:xfrm>
        </p:spPr>
      </p:pic>
    </p:spTree>
    <p:extLst>
      <p:ext uri="{BB962C8B-B14F-4D97-AF65-F5344CB8AC3E}">
        <p14:creationId xmlns:p14="http://schemas.microsoft.com/office/powerpoint/2010/main" val="313918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Število prisotnih (stalno ali začasno) in odsotnih (stalno ali začasno) v krajih občine Bela Cerkev pri popisu prebivalstva leta 1869. Kraji so združeni glede na katastrske občine.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619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48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Katastrske občine Družinska vas, Bela Cerkev in Tomažja vas, ki so leta 1869 tvorile občino Bela Cerkev.</a:t>
            </a:r>
            <a:endParaRPr lang="en-US" sz="2400" dirty="0"/>
          </a:p>
        </p:txBody>
      </p:sp>
      <p:pic>
        <p:nvPicPr>
          <p:cNvPr id="6" name="Content Placeholder 5" descr="katastr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10" r="-13310"/>
          <a:stretch>
            <a:fillRect/>
          </a:stretch>
        </p:blipFill>
        <p:spPr>
          <a:xfrm>
            <a:off x="-117711" y="1284021"/>
            <a:ext cx="9948055" cy="5471047"/>
          </a:xfrm>
        </p:spPr>
      </p:pic>
    </p:spTree>
    <p:extLst>
      <p:ext uri="{BB962C8B-B14F-4D97-AF65-F5344CB8AC3E}">
        <p14:creationId xmlns:p14="http://schemas.microsoft.com/office/powerpoint/2010/main" val="410391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</TotalTime>
  <Words>1422</Words>
  <Application>Microsoft Macintosh PowerPoint</Application>
  <PresentationFormat>On-screen Show (4:3)</PresentationFormat>
  <Paragraphs>301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Družinske in bivanjske razmere starostnikov: analiza popisa prebivalstva občine Bela Cerkev 1869</vt:lpstr>
      <vt:lpstr>Velike starostne skupine prebivalstva (“mladi”: 0-14 let, “delovno sposobni”: 15-64 let, “stari”: 65 in več let), Slovenija (1869-2002) in občina Bela Cerkev (1869); v odstotkih.</vt:lpstr>
      <vt:lpstr>Odstotek prebivalstva starega 60 in več let po evropskih državah (popisi iz let 1869/72) in v občina Bela Cerkev (popis prebivalstva leta 1869)</vt:lpstr>
      <vt:lpstr>Velike starostne skupine prebivalstva v avstrijski polovici habsburške monarhije (statistični podatki za leto 1880), na Kranjskem (1880), v političnem okraju Novo mesto (1880) in v občini Bela Cerkev (popis prebivalstva iz leta 1869); v %.</vt:lpstr>
      <vt:lpstr>Popis prebivalstva občine Bela Cerkev (SI_ZAL_NME/0003) iz leta 1869: Orodje za transkribiranje historičnih demografskih podatkov</vt:lpstr>
      <vt:lpstr>Kraji popisovanja prebivalcev občine Bela Cerkev leta 1869; št. popisanih prebivalcev (naslednja stran).</vt:lpstr>
      <vt:lpstr>PowerPoint Presentation</vt:lpstr>
      <vt:lpstr>Število prisotnih (stalno ali začasno) in odsotnih (stalno ali začasno) v krajih občine Bela Cerkev pri popisu prebivalstva leta 1869. Kraji so združeni glede na katastrske občine.</vt:lpstr>
      <vt:lpstr>Katastrske občine Družinska vas, Bela Cerkev in Tomažja vas, ki so leta 1869 tvorile občino Bela Cerkev.</vt:lpstr>
      <vt:lpstr>Primerjava med katastrskimi občinami politične občine Bela Cerkev glede površine, vseh leta 1869 popisanih prebivalcev in v času popisovanja prisotnih prebivalcev (stalno prisotni, začasno prisotni); v %</vt:lpstr>
      <vt:lpstr>Primerjava med katastrskimi občinami politične občine Bela Cerkev glede na klasifikacijo zemljišč (podatki za leto 1900 - krajevni repertorij)</vt:lpstr>
      <vt:lpstr>Prebivalstvena piramida avstrijske polovice habsburške monarhije leta 1880: primerjava starosti moških in žensk</vt:lpstr>
      <vt:lpstr>Prebivalstvena piramida občine Bela Cerkev leta 1869 (stalno in začasno prisotni)</vt:lpstr>
      <vt:lpstr>Prebivalstvena piramida političnega okraja Novo mesto leta 1880</vt:lpstr>
      <vt:lpstr>Prebivalstvena piramida Slovenija leta 2016</vt:lpstr>
      <vt:lpstr>Primerjava zakonskega stanu med moškimi in ženskami v skupinah (niso upoštevani stalno odsotni): vsi popisani prebivalci popisa občine Bela Cerkev leta 1869, starostna skupina od 50 do 59 let in skupina starih 60 in več let; v odstotkih.</vt:lpstr>
      <vt:lpstr>Zasebna gospodinjstva po številu oseb: primerjava vseh gospodinjstev z gospodinjstvi z vsaj enim članom starim 60 in več let; v odstotkih.</vt:lpstr>
      <vt:lpstr>PowerPoint Presentation</vt:lpstr>
      <vt:lpstr>Načini (so)bivanja starejših; v odstotkih.</vt:lpstr>
      <vt:lpstr>PowerPoint Presentation</vt:lpstr>
      <vt:lpstr>Glavne poklicne skupine po OCCHISCO shemi (NAPP projekt)</vt:lpstr>
      <vt:lpstr>Razmerje med kmeti in kmečkimi delavci (OCCHISCO) v starostni skupini 60+; v odstotkih.</vt:lpstr>
      <vt:lpstr>Delež oseb brez poklica v starostni skupini 60+ (skupaj 23 oseb, 35 % moški, 65 % ženske)</vt:lpstr>
      <vt:lpstr>Status poklica po OCSTATUS shemi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</dc:creator>
  <cp:lastModifiedBy>andrej</cp:lastModifiedBy>
  <cp:revision>165</cp:revision>
  <dcterms:created xsi:type="dcterms:W3CDTF">2016-11-07T10:22:18Z</dcterms:created>
  <dcterms:modified xsi:type="dcterms:W3CDTF">2017-04-28T09:13:36Z</dcterms:modified>
</cp:coreProperties>
</file>